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" charset="1" panose="00000500000000000000"/>
      <p:regular r:id="rId23"/>
    </p:embeddedFont>
    <p:embeddedFont>
      <p:font typeface="Montserrat Bold" charset="1" panose="00000800000000000000"/>
      <p:regular r:id="rId24"/>
    </p:embeddedFont>
    <p:embeddedFont>
      <p:font typeface="Open Sauce" charset="1" panose="00000500000000000000"/>
      <p:regular r:id="rId28"/>
    </p:embeddedFont>
    <p:embeddedFont>
      <p:font typeface="Open Sans" charset="1" panose="020B0606030504020204"/>
      <p:regular r:id="rId29"/>
    </p:embeddedFont>
    <p:embeddedFont>
      <p:font typeface="Montserrat Semi-Bold" charset="1" panose="00000700000000000000"/>
      <p:regular r:id="rId30"/>
    </p:embeddedFont>
    <p:embeddedFont>
      <p:font typeface="Arimo Bold" charset="1" panose="020B0704020202020204"/>
      <p:regular r:id="rId31"/>
    </p:embeddedFont>
    <p:embeddedFont>
      <p:font typeface="Arimo" charset="1" panose="020B0604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© Microsoft Corporation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jpeg" Type="http://schemas.openxmlformats.org/officeDocument/2006/relationships/image"/><Relationship Id="rId4" Target="../media/VAG9r4gMnJ0.mp4" Type="http://schemas.openxmlformats.org/officeDocument/2006/relationships/video"/><Relationship Id="rId5" Target="../media/VAG9r4gMnJ0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620631" y="2096623"/>
            <a:ext cx="7981895" cy="8190377"/>
          </a:xfrm>
          <a:custGeom>
            <a:avLst/>
            <a:gdLst/>
            <a:ahLst/>
            <a:cxnLst/>
            <a:rect r="r" b="b" t="t" l="l"/>
            <a:pathLst>
              <a:path h="8190377" w="7981895">
                <a:moveTo>
                  <a:pt x="7981895" y="0"/>
                </a:moveTo>
                <a:lnTo>
                  <a:pt x="0" y="0"/>
                </a:lnTo>
                <a:lnTo>
                  <a:pt x="0" y="8190377"/>
                </a:lnTo>
                <a:lnTo>
                  <a:pt x="7981895" y="8190377"/>
                </a:lnTo>
                <a:lnTo>
                  <a:pt x="79818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373898"/>
            <a:ext cx="5826380" cy="3411081"/>
          </a:xfrm>
          <a:custGeom>
            <a:avLst/>
            <a:gdLst/>
            <a:ahLst/>
            <a:cxnLst/>
            <a:rect r="r" b="b" t="t" l="l"/>
            <a:pathLst>
              <a:path h="3411081" w="5826380">
                <a:moveTo>
                  <a:pt x="0" y="0"/>
                </a:moveTo>
                <a:lnTo>
                  <a:pt x="5826380" y="0"/>
                </a:lnTo>
                <a:lnTo>
                  <a:pt x="5826380" y="3411080"/>
                </a:lnTo>
                <a:lnTo>
                  <a:pt x="0" y="3411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384351" cy="1384351"/>
          </a:xfrm>
          <a:custGeom>
            <a:avLst/>
            <a:gdLst/>
            <a:ahLst/>
            <a:cxnLst/>
            <a:rect r="r" b="b" t="t" l="l"/>
            <a:pathLst>
              <a:path h="1384351" w="1384351">
                <a:moveTo>
                  <a:pt x="0" y="0"/>
                </a:moveTo>
                <a:lnTo>
                  <a:pt x="1384351" y="0"/>
                </a:lnTo>
                <a:lnTo>
                  <a:pt x="1384351" y="1384351"/>
                </a:lnTo>
                <a:lnTo>
                  <a:pt x="0" y="1384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81023" y="1194258"/>
            <a:ext cx="2167395" cy="120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737" spc="106">
                <a:solidFill>
                  <a:srgbClr val="08377C"/>
                </a:solidFill>
                <a:latin typeface="Montserrat"/>
                <a:ea typeface="Montserrat"/>
                <a:cs typeface="Montserrat"/>
                <a:sym typeface="Montserrat"/>
              </a:rPr>
              <a:t>A Smart Ticket Service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0876" y="2815603"/>
            <a:ext cx="9496943" cy="581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71"/>
              </a:lnSpc>
            </a:pPr>
            <a:r>
              <a:rPr lang="en-US" b="true" sz="12726" spc="89">
                <a:solidFill>
                  <a:srgbClr val="08377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CHUBB TICKET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406" y="1028700"/>
            <a:ext cx="17371187" cy="8229600"/>
          </a:xfrm>
          <a:custGeom>
            <a:avLst/>
            <a:gdLst/>
            <a:ahLst/>
            <a:cxnLst/>
            <a:rect r="r" b="b" t="t" l="l"/>
            <a:pathLst>
              <a:path h="8229600" w="17371187">
                <a:moveTo>
                  <a:pt x="0" y="0"/>
                </a:moveTo>
                <a:lnTo>
                  <a:pt x="17371188" y="0"/>
                </a:lnTo>
                <a:lnTo>
                  <a:pt x="173711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4343" y="417395"/>
            <a:ext cx="4430268" cy="122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4119" spc="-7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Admin DashBoard</a:t>
            </a:r>
          </a:p>
          <a:p>
            <a:pPr algn="l">
              <a:lnSpc>
                <a:spcPts val="476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156369" y="4264533"/>
            <a:ext cx="10268693" cy="1748057"/>
          </a:xfrm>
          <a:custGeom>
            <a:avLst/>
            <a:gdLst/>
            <a:ahLst/>
            <a:cxnLst/>
            <a:rect r="r" b="b" t="t" l="l"/>
            <a:pathLst>
              <a:path h="1748057" w="10268693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" r="0" b="-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24622" y="1190701"/>
            <a:ext cx="8052846" cy="8345615"/>
          </a:xfrm>
          <a:custGeom>
            <a:avLst/>
            <a:gdLst/>
            <a:ahLst/>
            <a:cxnLst/>
            <a:rect r="r" b="b" t="t" l="l"/>
            <a:pathLst>
              <a:path h="8345615" w="8052846">
                <a:moveTo>
                  <a:pt x="0" y="0"/>
                </a:moveTo>
                <a:lnTo>
                  <a:pt x="8052846" y="0"/>
                </a:lnTo>
                <a:lnTo>
                  <a:pt x="8052846" y="8345616"/>
                </a:lnTo>
                <a:lnTo>
                  <a:pt x="0" y="834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5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4343" y="568204"/>
            <a:ext cx="3582067" cy="62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b="true" sz="4119" spc="-7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Create Tickets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156369" y="4264533"/>
            <a:ext cx="10268693" cy="1748057"/>
          </a:xfrm>
          <a:custGeom>
            <a:avLst/>
            <a:gdLst/>
            <a:ahLst/>
            <a:cxnLst/>
            <a:rect r="r" b="b" t="t" l="l"/>
            <a:pathLst>
              <a:path h="1748057" w="10268693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" r="0" b="-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0890" y="1479374"/>
            <a:ext cx="16248410" cy="7778926"/>
          </a:xfrm>
          <a:custGeom>
            <a:avLst/>
            <a:gdLst/>
            <a:ahLst/>
            <a:cxnLst/>
            <a:rect r="r" b="b" t="t" l="l"/>
            <a:pathLst>
              <a:path h="7778926" w="16248410">
                <a:moveTo>
                  <a:pt x="0" y="0"/>
                </a:moveTo>
                <a:lnTo>
                  <a:pt x="16248410" y="0"/>
                </a:lnTo>
                <a:lnTo>
                  <a:pt x="16248410" y="7778926"/>
                </a:lnTo>
                <a:lnTo>
                  <a:pt x="0" y="7778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4343" y="568204"/>
            <a:ext cx="10047387" cy="62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b="true" sz="4119" spc="-7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Reports &amp; Analytics: Manager Report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343" y="1441106"/>
            <a:ext cx="16800961" cy="8022138"/>
          </a:xfrm>
          <a:custGeom>
            <a:avLst/>
            <a:gdLst/>
            <a:ahLst/>
            <a:cxnLst/>
            <a:rect r="r" b="b" t="t" l="l"/>
            <a:pathLst>
              <a:path h="8022138" w="16800961">
                <a:moveTo>
                  <a:pt x="0" y="0"/>
                </a:moveTo>
                <a:lnTo>
                  <a:pt x="16800961" y="0"/>
                </a:lnTo>
                <a:lnTo>
                  <a:pt x="16800961" y="8022137"/>
                </a:lnTo>
                <a:lnTo>
                  <a:pt x="0" y="8022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8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4343" y="568204"/>
            <a:ext cx="10047387" cy="62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b="true" sz="4119" spc="-7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Reports &amp; Analytics: Admin Report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343" y="1448169"/>
            <a:ext cx="16947971" cy="8152266"/>
          </a:xfrm>
          <a:custGeom>
            <a:avLst/>
            <a:gdLst/>
            <a:ahLst/>
            <a:cxnLst/>
            <a:rect r="r" b="b" t="t" l="l"/>
            <a:pathLst>
              <a:path h="8152266" w="16947971">
                <a:moveTo>
                  <a:pt x="0" y="0"/>
                </a:moveTo>
                <a:lnTo>
                  <a:pt x="16947970" y="0"/>
                </a:lnTo>
                <a:lnTo>
                  <a:pt x="16947970" y="8152266"/>
                </a:lnTo>
                <a:lnTo>
                  <a:pt x="0" y="815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0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4343" y="568204"/>
            <a:ext cx="10047387" cy="62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b="true" sz="4119" spc="-7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Reports &amp; Analytics: Agent Report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35799"/>
            <a:ext cx="16230600" cy="7790688"/>
          </a:xfrm>
          <a:custGeom>
            <a:avLst/>
            <a:gdLst/>
            <a:ahLst/>
            <a:cxnLst/>
            <a:rect r="r" b="b" t="t" l="l"/>
            <a:pathLst>
              <a:path h="7790688" w="16230600">
                <a:moveTo>
                  <a:pt x="0" y="0"/>
                </a:moveTo>
                <a:lnTo>
                  <a:pt x="16230600" y="0"/>
                </a:lnTo>
                <a:lnTo>
                  <a:pt x="16230600" y="7790688"/>
                </a:lnTo>
                <a:lnTo>
                  <a:pt x="0" y="779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4343" y="568204"/>
            <a:ext cx="10047387" cy="62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b="true" sz="4119" spc="-7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View Ticket Details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373898"/>
            <a:ext cx="5826380" cy="3411081"/>
          </a:xfrm>
          <a:custGeom>
            <a:avLst/>
            <a:gdLst/>
            <a:ahLst/>
            <a:cxnLst/>
            <a:rect r="r" b="b" t="t" l="l"/>
            <a:pathLst>
              <a:path h="3411081" w="5826380">
                <a:moveTo>
                  <a:pt x="0" y="0"/>
                </a:moveTo>
                <a:lnTo>
                  <a:pt x="5826380" y="0"/>
                </a:lnTo>
                <a:lnTo>
                  <a:pt x="5826380" y="3411080"/>
                </a:lnTo>
                <a:lnTo>
                  <a:pt x="0" y="3411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61620" y="0"/>
            <a:ext cx="5826380" cy="3411081"/>
          </a:xfrm>
          <a:custGeom>
            <a:avLst/>
            <a:gdLst/>
            <a:ahLst/>
            <a:cxnLst/>
            <a:rect r="r" b="b" t="t" l="l"/>
            <a:pathLst>
              <a:path h="3411081" w="5826380">
                <a:moveTo>
                  <a:pt x="5826380" y="3411081"/>
                </a:moveTo>
                <a:lnTo>
                  <a:pt x="0" y="3411081"/>
                </a:lnTo>
                <a:lnTo>
                  <a:pt x="0" y="0"/>
                </a:lnTo>
                <a:lnTo>
                  <a:pt x="5826380" y="0"/>
                </a:lnTo>
                <a:lnTo>
                  <a:pt x="5826380" y="34110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861917"/>
            <a:ext cx="13974895" cy="430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5289" indent="-357645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Successfully imple</a:t>
            </a:r>
            <a:r>
              <a:rPr lang="en-US" sz="331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mented a full-stack enterprise application</a:t>
            </a:r>
          </a:p>
          <a:p>
            <a:pPr algn="just" marL="660270" indent="-330135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Centralized and automated ticket management workflow</a:t>
            </a:r>
          </a:p>
          <a:p>
            <a:pPr algn="just" marL="660270" indent="-330135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Secure and scalable backend with clean layered architecture</a:t>
            </a:r>
          </a:p>
          <a:p>
            <a:pPr algn="just" marL="660270" indent="-330135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Modular and responsive Angular frontend</a:t>
            </a:r>
          </a:p>
          <a:p>
            <a:pPr algn="just" marL="660270" indent="-330135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Improved ticket visibility and resolution tracking</a:t>
            </a:r>
          </a:p>
          <a:p>
            <a:pPr algn="just" marL="660270" indent="-330135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Demonstrated real-world use of LINQ, JWT, and RBAC</a:t>
            </a:r>
          </a:p>
          <a:p>
            <a:pPr algn="just" marL="660270" indent="-330135" lvl="1">
              <a:lnSpc>
                <a:spcPts val="4281"/>
              </a:lnSpc>
              <a:buFont typeface="Arial"/>
              <a:buChar char="•"/>
            </a:pPr>
            <a:r>
              <a:rPr lang="en-US" sz="30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Deployment-ready and well-documented solution</a:t>
            </a:r>
          </a:p>
          <a:p>
            <a:pPr algn="just">
              <a:lnSpc>
                <a:spcPts val="428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87793"/>
            <a:ext cx="8812461" cy="63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11"/>
              </a:lnSpc>
              <a:spcBef>
                <a:spcPct val="0"/>
              </a:spcBef>
            </a:pPr>
            <a:r>
              <a:rPr lang="en-US" b="true" sz="4176" spc="15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and Achievements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1384351" cy="1384351"/>
          </a:xfrm>
          <a:custGeom>
            <a:avLst/>
            <a:gdLst/>
            <a:ahLst/>
            <a:cxnLst/>
            <a:rect r="r" b="b" t="t" l="l"/>
            <a:pathLst>
              <a:path h="1384351" w="1384351">
                <a:moveTo>
                  <a:pt x="0" y="0"/>
                </a:moveTo>
                <a:lnTo>
                  <a:pt x="1384351" y="0"/>
                </a:lnTo>
                <a:lnTo>
                  <a:pt x="1384351" y="1384351"/>
                </a:lnTo>
                <a:lnTo>
                  <a:pt x="0" y="1384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81023" y="1194258"/>
            <a:ext cx="2167395" cy="120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737" spc="106">
                <a:solidFill>
                  <a:srgbClr val="08377C"/>
                </a:solidFill>
                <a:latin typeface="Montserrat"/>
                <a:ea typeface="Montserrat"/>
                <a:cs typeface="Montserrat"/>
                <a:sym typeface="Montserrat"/>
              </a:rPr>
              <a:t>A Smart Ticket Service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156369" y="4264533"/>
            <a:ext cx="10268693" cy="1748057"/>
          </a:xfrm>
          <a:custGeom>
            <a:avLst/>
            <a:gdLst/>
            <a:ahLst/>
            <a:cxnLst/>
            <a:rect r="r" b="b" t="t" l="l"/>
            <a:pathLst>
              <a:path h="1748057" w="10268693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" r="0" b="-31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14072" r="213" b="0"/>
          <a:stretch>
            <a:fillRect/>
          </a:stretch>
        </p:blipFill>
        <p:spPr>
          <a:xfrm flipH="false" flipV="false" rot="0">
            <a:off x="1638275" y="1842183"/>
            <a:ext cx="15011450" cy="686725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84343" y="568204"/>
            <a:ext cx="16968368" cy="60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8"/>
              </a:lnSpc>
            </a:pPr>
            <a:r>
              <a:rPr lang="en-US" sz="4119" spc="-7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Live Demonstration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2931495"/>
            <a:ext cx="14194806" cy="596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7748" indent="-403874" lvl="1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Web-based application for managing support tickets within an organization</a:t>
            </a:r>
          </a:p>
          <a:p>
            <a:pPr algn="l" marL="807748" indent="-403874" lvl="1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Allows users to report issues in a structured manner</a:t>
            </a:r>
          </a:p>
          <a:p>
            <a:pPr algn="l" marL="807748" indent="-403874" lvl="1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Provides a complete workflow from ticket creation to resolution</a:t>
            </a:r>
          </a:p>
          <a:p>
            <a:pPr algn="l" marL="807748" indent="-403874" lvl="1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Enables assignment of tickets to support agents</a:t>
            </a:r>
          </a:p>
          <a:p>
            <a:pPr algn="l" marL="807748" indent="-403874" lvl="1">
              <a:lnSpc>
                <a:spcPts val="5237"/>
              </a:lnSpc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Tracks ticket progress and status in real time</a:t>
            </a:r>
          </a:p>
          <a:p>
            <a:pPr algn="l" marL="807748" indent="-403874" lvl="1">
              <a:lnSpc>
                <a:spcPts val="5237"/>
              </a:lnSpc>
              <a:spcBef>
                <a:spcPct val="0"/>
              </a:spcBef>
              <a:buFont typeface="Arial"/>
              <a:buChar char="•"/>
            </a:pPr>
            <a:r>
              <a:rPr lang="en-US" sz="374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Ensures timely issue resolution</a:t>
            </a:r>
          </a:p>
          <a:p>
            <a:pPr algn="l" marL="0" indent="0" lvl="0">
              <a:lnSpc>
                <a:spcPts val="5237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648925"/>
            <a:ext cx="18582224" cy="8989151"/>
          </a:xfrm>
          <a:custGeom>
            <a:avLst/>
            <a:gdLst/>
            <a:ahLst/>
            <a:cxnLst/>
            <a:rect r="r" b="b" t="t" l="l"/>
            <a:pathLst>
              <a:path h="8989151" w="18582224">
                <a:moveTo>
                  <a:pt x="0" y="0"/>
                </a:moveTo>
                <a:lnTo>
                  <a:pt x="18582224" y="0"/>
                </a:lnTo>
                <a:lnTo>
                  <a:pt x="18582224" y="8989150"/>
                </a:lnTo>
                <a:lnTo>
                  <a:pt x="0" y="898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0224" y="648925"/>
            <a:ext cx="1384351" cy="1384351"/>
          </a:xfrm>
          <a:custGeom>
            <a:avLst/>
            <a:gdLst/>
            <a:ahLst/>
            <a:cxnLst/>
            <a:rect r="r" b="b" t="t" l="l"/>
            <a:pathLst>
              <a:path h="1384351" w="1384351">
                <a:moveTo>
                  <a:pt x="0" y="0"/>
                </a:moveTo>
                <a:lnTo>
                  <a:pt x="1384351" y="0"/>
                </a:lnTo>
                <a:lnTo>
                  <a:pt x="1384351" y="1384351"/>
                </a:lnTo>
                <a:lnTo>
                  <a:pt x="0" y="1384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52546" y="814482"/>
            <a:ext cx="2167395" cy="120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737" spc="106">
                <a:solidFill>
                  <a:srgbClr val="08377C"/>
                </a:solidFill>
                <a:latin typeface="Montserrat"/>
                <a:ea typeface="Montserrat"/>
                <a:cs typeface="Montserrat"/>
                <a:sym typeface="Montserrat"/>
              </a:rPr>
              <a:t>A Smart Ticket Service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373898"/>
            <a:ext cx="5826380" cy="3411081"/>
          </a:xfrm>
          <a:custGeom>
            <a:avLst/>
            <a:gdLst/>
            <a:ahLst/>
            <a:cxnLst/>
            <a:rect r="r" b="b" t="t" l="l"/>
            <a:pathLst>
              <a:path h="3411081" w="5826380">
                <a:moveTo>
                  <a:pt x="0" y="0"/>
                </a:moveTo>
                <a:lnTo>
                  <a:pt x="5826380" y="0"/>
                </a:lnTo>
                <a:lnTo>
                  <a:pt x="5826380" y="3411080"/>
                </a:lnTo>
                <a:lnTo>
                  <a:pt x="0" y="3411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61620" y="0"/>
            <a:ext cx="5826380" cy="3411081"/>
          </a:xfrm>
          <a:custGeom>
            <a:avLst/>
            <a:gdLst/>
            <a:ahLst/>
            <a:cxnLst/>
            <a:rect r="r" b="b" t="t" l="l"/>
            <a:pathLst>
              <a:path h="3411081" w="5826380">
                <a:moveTo>
                  <a:pt x="5826380" y="3411081"/>
                </a:moveTo>
                <a:lnTo>
                  <a:pt x="0" y="3411081"/>
                </a:lnTo>
                <a:lnTo>
                  <a:pt x="0" y="0"/>
                </a:lnTo>
                <a:lnTo>
                  <a:pt x="5826380" y="0"/>
                </a:lnTo>
                <a:lnTo>
                  <a:pt x="5826380" y="34110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68976" y="4747873"/>
            <a:ext cx="7499606" cy="5726972"/>
          </a:xfrm>
          <a:custGeom>
            <a:avLst/>
            <a:gdLst/>
            <a:ahLst/>
            <a:cxnLst/>
            <a:rect r="r" b="b" t="t" l="l"/>
            <a:pathLst>
              <a:path h="5726972" w="7499606">
                <a:moveTo>
                  <a:pt x="0" y="0"/>
                </a:moveTo>
                <a:lnTo>
                  <a:pt x="7499606" y="0"/>
                </a:lnTo>
                <a:lnTo>
                  <a:pt x="7499606" y="5726972"/>
                </a:lnTo>
                <a:lnTo>
                  <a:pt x="0" y="5726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402318"/>
            <a:ext cx="7441238" cy="63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11"/>
              </a:lnSpc>
              <a:spcBef>
                <a:spcPct val="0"/>
              </a:spcBef>
            </a:pPr>
            <a:r>
              <a:rPr lang="en-US" b="true" sz="4176" spc="15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05722"/>
            <a:ext cx="10967393" cy="500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many organizations, issue tracking and support handling are done manually or using unstructured communication channels such as emails or spreadsheets. This leads to:</a:t>
            </a:r>
          </a:p>
          <a:p>
            <a:pPr algn="just" marL="518175" indent="-259087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Delayed issue resolution</a:t>
            </a:r>
          </a:p>
          <a:p>
            <a:pPr algn="just" marL="518175" indent="-259087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Lack of accountability</a:t>
            </a:r>
          </a:p>
          <a:p>
            <a:pPr algn="just" marL="518175" indent="-259087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clear ownership of tickets</a:t>
            </a:r>
          </a:p>
          <a:p>
            <a:pPr algn="just" marL="518175" indent="-259087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Difficulty in tracking workload and performance</a:t>
            </a:r>
          </a:p>
          <a:p>
            <a:pPr algn="just" marL="518175" indent="-259087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Poor visibility for management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is a need for a centralized system that allows users to raise issues, enables managers to assign tickets efficiently, and allows agents to resolve issues in a structured and trackable manner.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94427" cy="1384351"/>
          </a:xfrm>
          <a:custGeom>
            <a:avLst/>
            <a:gdLst/>
            <a:ahLst/>
            <a:cxnLst/>
            <a:rect r="r" b="b" t="t" l="l"/>
            <a:pathLst>
              <a:path h="1384351" w="1694427">
                <a:moveTo>
                  <a:pt x="0" y="0"/>
                </a:moveTo>
                <a:lnTo>
                  <a:pt x="1694427" y="0"/>
                </a:lnTo>
                <a:lnTo>
                  <a:pt x="1694427" y="1384351"/>
                </a:lnTo>
                <a:lnTo>
                  <a:pt x="0" y="1384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199" r="0" b="-111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73519" y="1393760"/>
            <a:ext cx="2652861" cy="80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737" spc="106">
                <a:solidFill>
                  <a:srgbClr val="08377C"/>
                </a:solidFill>
                <a:latin typeface="Montserrat"/>
                <a:ea typeface="Montserrat"/>
                <a:cs typeface="Montserrat"/>
                <a:sym typeface="Montserrat"/>
              </a:rPr>
              <a:t>A Smart Ticket Service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373898"/>
            <a:ext cx="5826380" cy="3411081"/>
          </a:xfrm>
          <a:custGeom>
            <a:avLst/>
            <a:gdLst/>
            <a:ahLst/>
            <a:cxnLst/>
            <a:rect r="r" b="b" t="t" l="l"/>
            <a:pathLst>
              <a:path h="3411081" w="5826380">
                <a:moveTo>
                  <a:pt x="0" y="0"/>
                </a:moveTo>
                <a:lnTo>
                  <a:pt x="5826380" y="0"/>
                </a:lnTo>
                <a:lnTo>
                  <a:pt x="5826380" y="3411080"/>
                </a:lnTo>
                <a:lnTo>
                  <a:pt x="0" y="3411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61620" y="0"/>
            <a:ext cx="5826380" cy="3411081"/>
          </a:xfrm>
          <a:custGeom>
            <a:avLst/>
            <a:gdLst/>
            <a:ahLst/>
            <a:cxnLst/>
            <a:rect r="r" b="b" t="t" l="l"/>
            <a:pathLst>
              <a:path h="3411081" w="5826380">
                <a:moveTo>
                  <a:pt x="5826380" y="3411081"/>
                </a:moveTo>
                <a:lnTo>
                  <a:pt x="0" y="3411081"/>
                </a:lnTo>
                <a:lnTo>
                  <a:pt x="0" y="0"/>
                </a:lnTo>
                <a:lnTo>
                  <a:pt x="5826380" y="0"/>
                </a:lnTo>
                <a:lnTo>
                  <a:pt x="5826380" y="34110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2331" y="4881240"/>
            <a:ext cx="4018715" cy="3190095"/>
            <a:chOff x="0" y="0"/>
            <a:chExt cx="1058427" cy="840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8427" cy="840190"/>
            </a:xfrm>
            <a:custGeom>
              <a:avLst/>
              <a:gdLst/>
              <a:ahLst/>
              <a:cxnLst/>
              <a:rect r="r" b="b" t="t" l="l"/>
              <a:pathLst>
                <a:path h="840190" w="1058427">
                  <a:moveTo>
                    <a:pt x="98250" y="0"/>
                  </a:moveTo>
                  <a:lnTo>
                    <a:pt x="960177" y="0"/>
                  </a:lnTo>
                  <a:cubicBezTo>
                    <a:pt x="1014439" y="0"/>
                    <a:pt x="1058427" y="43988"/>
                    <a:pt x="1058427" y="98250"/>
                  </a:cubicBezTo>
                  <a:lnTo>
                    <a:pt x="1058427" y="741940"/>
                  </a:lnTo>
                  <a:cubicBezTo>
                    <a:pt x="1058427" y="796202"/>
                    <a:pt x="1014439" y="840190"/>
                    <a:pt x="960177" y="840190"/>
                  </a:cubicBezTo>
                  <a:lnTo>
                    <a:pt x="98250" y="840190"/>
                  </a:lnTo>
                  <a:cubicBezTo>
                    <a:pt x="43988" y="840190"/>
                    <a:pt x="0" y="796202"/>
                    <a:pt x="0" y="741940"/>
                  </a:cubicBezTo>
                  <a:lnTo>
                    <a:pt x="0" y="98250"/>
                  </a:lnTo>
                  <a:cubicBezTo>
                    <a:pt x="0" y="43988"/>
                    <a:pt x="43988" y="0"/>
                    <a:pt x="98250" y="0"/>
                  </a:cubicBezTo>
                  <a:close/>
                </a:path>
              </a:pathLst>
            </a:custGeom>
            <a:solidFill>
              <a:srgbClr val="E9F4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58427" cy="878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48417" y="4881240"/>
            <a:ext cx="4018715" cy="3190095"/>
            <a:chOff x="0" y="0"/>
            <a:chExt cx="1058427" cy="840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427" cy="840190"/>
            </a:xfrm>
            <a:custGeom>
              <a:avLst/>
              <a:gdLst/>
              <a:ahLst/>
              <a:cxnLst/>
              <a:rect r="r" b="b" t="t" l="l"/>
              <a:pathLst>
                <a:path h="840190" w="1058427">
                  <a:moveTo>
                    <a:pt x="98250" y="0"/>
                  </a:moveTo>
                  <a:lnTo>
                    <a:pt x="960177" y="0"/>
                  </a:lnTo>
                  <a:cubicBezTo>
                    <a:pt x="1014439" y="0"/>
                    <a:pt x="1058427" y="43988"/>
                    <a:pt x="1058427" y="98250"/>
                  </a:cubicBezTo>
                  <a:lnTo>
                    <a:pt x="1058427" y="741940"/>
                  </a:lnTo>
                  <a:cubicBezTo>
                    <a:pt x="1058427" y="796202"/>
                    <a:pt x="1014439" y="840190"/>
                    <a:pt x="960177" y="840190"/>
                  </a:cubicBezTo>
                  <a:lnTo>
                    <a:pt x="98250" y="840190"/>
                  </a:lnTo>
                  <a:cubicBezTo>
                    <a:pt x="43988" y="840190"/>
                    <a:pt x="0" y="796202"/>
                    <a:pt x="0" y="741940"/>
                  </a:cubicBezTo>
                  <a:lnTo>
                    <a:pt x="0" y="98250"/>
                  </a:lnTo>
                  <a:cubicBezTo>
                    <a:pt x="0" y="43988"/>
                    <a:pt x="43988" y="0"/>
                    <a:pt x="98250" y="0"/>
                  </a:cubicBezTo>
                  <a:close/>
                </a:path>
              </a:pathLst>
            </a:custGeom>
            <a:solidFill>
              <a:srgbClr val="E9F4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58427" cy="878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8639" y="4256675"/>
            <a:ext cx="3086100" cy="1249131"/>
            <a:chOff x="0" y="0"/>
            <a:chExt cx="812800" cy="3289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328989"/>
            </a:xfrm>
            <a:custGeom>
              <a:avLst/>
              <a:gdLst/>
              <a:ahLst/>
              <a:cxnLst/>
              <a:rect r="r" b="b" t="t" l="l"/>
              <a:pathLst>
                <a:path h="328989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1048"/>
                  </a:lnTo>
                  <a:cubicBezTo>
                    <a:pt x="812800" y="234980"/>
                    <a:pt x="799321" y="267523"/>
                    <a:pt x="775327" y="291516"/>
                  </a:cubicBezTo>
                  <a:cubicBezTo>
                    <a:pt x="751333" y="315510"/>
                    <a:pt x="718791" y="328989"/>
                    <a:pt x="684859" y="328989"/>
                  </a:cubicBezTo>
                  <a:lnTo>
                    <a:pt x="127941" y="328989"/>
                  </a:lnTo>
                  <a:cubicBezTo>
                    <a:pt x="94009" y="328989"/>
                    <a:pt x="61467" y="315510"/>
                    <a:pt x="37473" y="291516"/>
                  </a:cubicBezTo>
                  <a:cubicBezTo>
                    <a:pt x="13479" y="267523"/>
                    <a:pt x="0" y="234980"/>
                    <a:pt x="0" y="2010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4987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367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RBAC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414725" y="4256675"/>
            <a:ext cx="3086100" cy="1249131"/>
            <a:chOff x="0" y="0"/>
            <a:chExt cx="812800" cy="3289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328989"/>
            </a:xfrm>
            <a:custGeom>
              <a:avLst/>
              <a:gdLst/>
              <a:ahLst/>
              <a:cxnLst/>
              <a:rect r="r" b="b" t="t" l="l"/>
              <a:pathLst>
                <a:path h="328989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1048"/>
                  </a:lnTo>
                  <a:cubicBezTo>
                    <a:pt x="812800" y="234980"/>
                    <a:pt x="799321" y="267523"/>
                    <a:pt x="775327" y="291516"/>
                  </a:cubicBezTo>
                  <a:cubicBezTo>
                    <a:pt x="751333" y="315510"/>
                    <a:pt x="718791" y="328989"/>
                    <a:pt x="684859" y="328989"/>
                  </a:cubicBezTo>
                  <a:lnTo>
                    <a:pt x="127941" y="328989"/>
                  </a:lnTo>
                  <a:cubicBezTo>
                    <a:pt x="94009" y="328989"/>
                    <a:pt x="61467" y="315510"/>
                    <a:pt x="37473" y="291516"/>
                  </a:cubicBezTo>
                  <a:cubicBezTo>
                    <a:pt x="13479" y="267523"/>
                    <a:pt x="0" y="234980"/>
                    <a:pt x="0" y="2010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4987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367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CENTRALIZED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3087793"/>
            <a:ext cx="7441238" cy="63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11"/>
              </a:lnSpc>
              <a:spcBef>
                <a:spcPct val="0"/>
              </a:spcBef>
            </a:pPr>
            <a:r>
              <a:rPr lang="en-US" b="true" sz="4176" spc="15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54503" y="4881240"/>
            <a:ext cx="4018715" cy="3190095"/>
            <a:chOff x="0" y="0"/>
            <a:chExt cx="1058427" cy="8401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8427" cy="840190"/>
            </a:xfrm>
            <a:custGeom>
              <a:avLst/>
              <a:gdLst/>
              <a:ahLst/>
              <a:cxnLst/>
              <a:rect r="r" b="b" t="t" l="l"/>
              <a:pathLst>
                <a:path h="840190" w="1058427">
                  <a:moveTo>
                    <a:pt x="98250" y="0"/>
                  </a:moveTo>
                  <a:lnTo>
                    <a:pt x="960177" y="0"/>
                  </a:lnTo>
                  <a:cubicBezTo>
                    <a:pt x="1014439" y="0"/>
                    <a:pt x="1058427" y="43988"/>
                    <a:pt x="1058427" y="98250"/>
                  </a:cubicBezTo>
                  <a:lnTo>
                    <a:pt x="1058427" y="741940"/>
                  </a:lnTo>
                  <a:cubicBezTo>
                    <a:pt x="1058427" y="796202"/>
                    <a:pt x="1014439" y="840190"/>
                    <a:pt x="960177" y="840190"/>
                  </a:cubicBezTo>
                  <a:lnTo>
                    <a:pt x="98250" y="840190"/>
                  </a:lnTo>
                  <a:cubicBezTo>
                    <a:pt x="43988" y="840190"/>
                    <a:pt x="0" y="796202"/>
                    <a:pt x="0" y="741940"/>
                  </a:cubicBezTo>
                  <a:lnTo>
                    <a:pt x="0" y="98250"/>
                  </a:lnTo>
                  <a:cubicBezTo>
                    <a:pt x="0" y="43988"/>
                    <a:pt x="43988" y="0"/>
                    <a:pt x="98250" y="0"/>
                  </a:cubicBezTo>
                  <a:close/>
                </a:path>
              </a:pathLst>
            </a:custGeom>
            <a:solidFill>
              <a:srgbClr val="E9F4F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58427" cy="878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20810" y="4256675"/>
            <a:ext cx="3086100" cy="1249131"/>
            <a:chOff x="0" y="0"/>
            <a:chExt cx="812800" cy="32898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328989"/>
            </a:xfrm>
            <a:custGeom>
              <a:avLst/>
              <a:gdLst/>
              <a:ahLst/>
              <a:cxnLst/>
              <a:rect r="r" b="b" t="t" l="l"/>
              <a:pathLst>
                <a:path h="328989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1048"/>
                  </a:lnTo>
                  <a:cubicBezTo>
                    <a:pt x="812800" y="234980"/>
                    <a:pt x="799321" y="267523"/>
                    <a:pt x="775327" y="291516"/>
                  </a:cubicBezTo>
                  <a:cubicBezTo>
                    <a:pt x="751333" y="315510"/>
                    <a:pt x="718791" y="328989"/>
                    <a:pt x="684859" y="328989"/>
                  </a:cubicBezTo>
                  <a:lnTo>
                    <a:pt x="127941" y="328989"/>
                  </a:lnTo>
                  <a:cubicBezTo>
                    <a:pt x="94009" y="328989"/>
                    <a:pt x="61467" y="315510"/>
                    <a:pt x="37473" y="291516"/>
                  </a:cubicBezTo>
                  <a:cubicBezTo>
                    <a:pt x="13479" y="267523"/>
                    <a:pt x="0" y="234980"/>
                    <a:pt x="0" y="2010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4987E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367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SLA BASED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760589" y="4881240"/>
            <a:ext cx="4018715" cy="3190095"/>
            <a:chOff x="0" y="0"/>
            <a:chExt cx="1058427" cy="8401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58427" cy="840190"/>
            </a:xfrm>
            <a:custGeom>
              <a:avLst/>
              <a:gdLst/>
              <a:ahLst/>
              <a:cxnLst/>
              <a:rect r="r" b="b" t="t" l="l"/>
              <a:pathLst>
                <a:path h="840190" w="1058427">
                  <a:moveTo>
                    <a:pt x="98250" y="0"/>
                  </a:moveTo>
                  <a:lnTo>
                    <a:pt x="960177" y="0"/>
                  </a:lnTo>
                  <a:cubicBezTo>
                    <a:pt x="1014439" y="0"/>
                    <a:pt x="1058427" y="43988"/>
                    <a:pt x="1058427" y="98250"/>
                  </a:cubicBezTo>
                  <a:lnTo>
                    <a:pt x="1058427" y="741940"/>
                  </a:lnTo>
                  <a:cubicBezTo>
                    <a:pt x="1058427" y="796202"/>
                    <a:pt x="1014439" y="840190"/>
                    <a:pt x="960177" y="840190"/>
                  </a:cubicBezTo>
                  <a:lnTo>
                    <a:pt x="98250" y="840190"/>
                  </a:lnTo>
                  <a:cubicBezTo>
                    <a:pt x="43988" y="840190"/>
                    <a:pt x="0" y="796202"/>
                    <a:pt x="0" y="741940"/>
                  </a:cubicBezTo>
                  <a:lnTo>
                    <a:pt x="0" y="98250"/>
                  </a:lnTo>
                  <a:cubicBezTo>
                    <a:pt x="0" y="43988"/>
                    <a:pt x="43988" y="0"/>
                    <a:pt x="98250" y="0"/>
                  </a:cubicBezTo>
                  <a:close/>
                </a:path>
              </a:pathLst>
            </a:custGeom>
            <a:solidFill>
              <a:srgbClr val="E9F4F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58427" cy="878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226896" y="4256675"/>
            <a:ext cx="3086100" cy="1249131"/>
            <a:chOff x="0" y="0"/>
            <a:chExt cx="812800" cy="32898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328989"/>
            </a:xfrm>
            <a:custGeom>
              <a:avLst/>
              <a:gdLst/>
              <a:ahLst/>
              <a:cxnLst/>
              <a:rect r="r" b="b" t="t" l="l"/>
              <a:pathLst>
                <a:path h="328989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1048"/>
                  </a:lnTo>
                  <a:cubicBezTo>
                    <a:pt x="812800" y="234980"/>
                    <a:pt x="799321" y="267523"/>
                    <a:pt x="775327" y="291516"/>
                  </a:cubicBezTo>
                  <a:cubicBezTo>
                    <a:pt x="751333" y="315510"/>
                    <a:pt x="718791" y="328989"/>
                    <a:pt x="684859" y="328989"/>
                  </a:cubicBezTo>
                  <a:lnTo>
                    <a:pt x="127941" y="328989"/>
                  </a:lnTo>
                  <a:cubicBezTo>
                    <a:pt x="94009" y="328989"/>
                    <a:pt x="61467" y="315510"/>
                    <a:pt x="37473" y="291516"/>
                  </a:cubicBezTo>
                  <a:cubicBezTo>
                    <a:pt x="13479" y="267523"/>
                    <a:pt x="0" y="234980"/>
                    <a:pt x="0" y="2010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4987E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367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REPORTS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67992" y="5598521"/>
            <a:ext cx="2167395" cy="176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452" spc="95">
                <a:solidFill>
                  <a:srgbClr val="08377C"/>
                </a:solidFill>
                <a:latin typeface="Montserrat"/>
                <a:ea typeface="Montserrat"/>
                <a:cs typeface="Montserrat"/>
                <a:sym typeface="Montserrat"/>
              </a:rPr>
              <a:t>Role-based authentication and authorization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22813" y="5598521"/>
            <a:ext cx="3269923" cy="176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452" spc="95">
                <a:solidFill>
                  <a:srgbClr val="08377C"/>
                </a:solidFill>
                <a:latin typeface="Montserrat"/>
                <a:ea typeface="Montserrat"/>
                <a:cs typeface="Montserrat"/>
                <a:sym typeface="Montserrat"/>
              </a:rPr>
              <a:t>Users just have to raise tickets and track, everything else handled for them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50487" y="5515331"/>
            <a:ext cx="2626747" cy="246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452" spc="95">
                <a:solidFill>
                  <a:srgbClr val="08377C"/>
                </a:solidFill>
                <a:latin typeface="Montserrat"/>
                <a:ea typeface="Montserrat"/>
                <a:cs typeface="Montserrat"/>
                <a:sym typeface="Montserrat"/>
              </a:rPr>
              <a:t>Tickets monitored and if escalated, flagged as sla breached and taken utmost care of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26896" y="5598521"/>
            <a:ext cx="3093055" cy="211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452" spc="95">
                <a:solidFill>
                  <a:srgbClr val="08377C"/>
                </a:solidFill>
                <a:latin typeface="Montserrat"/>
                <a:ea typeface="Montserrat"/>
                <a:cs typeface="Montserrat"/>
                <a:sym typeface="Montserrat"/>
              </a:rPr>
              <a:t>Detailed, Downloadable reports for admin, managers and agents to keep track of their work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028700" y="1028700"/>
            <a:ext cx="1384351" cy="1384351"/>
          </a:xfrm>
          <a:custGeom>
            <a:avLst/>
            <a:gdLst/>
            <a:ahLst/>
            <a:cxnLst/>
            <a:rect r="r" b="b" t="t" l="l"/>
            <a:pathLst>
              <a:path h="1384351" w="1384351">
                <a:moveTo>
                  <a:pt x="0" y="0"/>
                </a:moveTo>
                <a:lnTo>
                  <a:pt x="1384351" y="0"/>
                </a:lnTo>
                <a:lnTo>
                  <a:pt x="1384351" y="1384351"/>
                </a:lnTo>
                <a:lnTo>
                  <a:pt x="0" y="1384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781023" y="1194258"/>
            <a:ext cx="2167395" cy="120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737" spc="106">
                <a:solidFill>
                  <a:srgbClr val="08377C"/>
                </a:solidFill>
                <a:latin typeface="Montserrat"/>
                <a:ea typeface="Montserrat"/>
                <a:cs typeface="Montserrat"/>
                <a:sym typeface="Montserrat"/>
              </a:rPr>
              <a:t>A Smart Ticket Service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24739" y="539339"/>
            <a:ext cx="9153823" cy="9208323"/>
            <a:chOff x="0" y="0"/>
            <a:chExt cx="2410883" cy="2425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883" cy="2425237"/>
            </a:xfrm>
            <a:custGeom>
              <a:avLst/>
              <a:gdLst/>
              <a:ahLst/>
              <a:cxnLst/>
              <a:rect r="r" b="b" t="t" l="l"/>
              <a:pathLst>
                <a:path h="2425237" w="2410883">
                  <a:moveTo>
                    <a:pt x="0" y="0"/>
                  </a:moveTo>
                  <a:lnTo>
                    <a:pt x="2410883" y="0"/>
                  </a:lnTo>
                  <a:lnTo>
                    <a:pt x="2410883" y="2425237"/>
                  </a:lnTo>
                  <a:lnTo>
                    <a:pt x="0" y="24252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10883" cy="2472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2049" y="2515967"/>
            <a:ext cx="9691321" cy="5857930"/>
            <a:chOff x="0" y="0"/>
            <a:chExt cx="12921762" cy="781057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4879725" cy="94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44"/>
                </a:lnSpc>
                <a:spcBef>
                  <a:spcPct val="0"/>
                </a:spcBef>
              </a:pPr>
              <a:r>
                <a:rPr lang="en-US" b="true" sz="4388" spc="96">
                  <a:solidFill>
                    <a:srgbClr val="0063A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Frontend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59375"/>
              <a:ext cx="10214940" cy="2982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69157" indent="-234579" lvl="1">
                <a:lnSpc>
                  <a:spcPts val="304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73" spc="47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Ang</a:t>
              </a:r>
              <a:r>
                <a:rPr lang="en-US" sz="2173" spc="47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ular (Standalone Components)</a:t>
              </a:r>
            </a:p>
            <a:p>
              <a:pPr algn="l" marL="469157" indent="-234579" lvl="1">
                <a:lnSpc>
                  <a:spcPts val="304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73" spc="47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Angular Material</a:t>
              </a:r>
            </a:p>
            <a:p>
              <a:pPr algn="l" marL="469157" indent="-234579" lvl="1">
                <a:lnSpc>
                  <a:spcPts val="304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73" spc="47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TypeScript</a:t>
              </a:r>
            </a:p>
            <a:p>
              <a:pPr algn="l" marL="469157" indent="-234579" lvl="1">
                <a:lnSpc>
                  <a:spcPts val="304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73" spc="47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HTML &amp; CSS</a:t>
              </a:r>
            </a:p>
            <a:p>
              <a:pPr algn="l" marL="469157" indent="-234579" lvl="1">
                <a:lnSpc>
                  <a:spcPts val="304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73" spc="47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ngx-charts</a:t>
              </a:r>
            </a:p>
            <a:p>
              <a:pPr algn="l" marL="0" indent="0" lvl="0">
                <a:lnSpc>
                  <a:spcPts val="3042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301487"/>
              <a:ext cx="12921762" cy="2509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3478" indent="-296739" lvl="1">
                <a:lnSpc>
                  <a:spcPts val="384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48" spc="60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ASP.NET C</a:t>
              </a:r>
              <a:r>
                <a:rPr lang="en-US" sz="2748" spc="60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ore Web API</a:t>
              </a:r>
            </a:p>
            <a:p>
              <a:pPr algn="l" marL="593478" indent="-296739" lvl="1">
                <a:lnSpc>
                  <a:spcPts val="384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48" spc="60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Entity Framework Core</a:t>
              </a:r>
            </a:p>
            <a:p>
              <a:pPr algn="l" marL="593478" indent="-296739" lvl="1">
                <a:lnSpc>
                  <a:spcPts val="384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48" spc="60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JWT Authentication</a:t>
              </a:r>
            </a:p>
            <a:p>
              <a:pPr algn="l" marL="0" indent="0" lvl="0">
                <a:lnSpc>
                  <a:spcPts val="3848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065537"/>
              <a:ext cx="4205133" cy="94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44"/>
                </a:lnSpc>
                <a:spcBef>
                  <a:spcPct val="0"/>
                </a:spcBef>
              </a:pPr>
              <a:r>
                <a:rPr lang="en-US" b="true" sz="4388" spc="96">
                  <a:solidFill>
                    <a:srgbClr val="0063A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Backend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23198" y="2515967"/>
            <a:ext cx="9555364" cy="4476070"/>
            <a:chOff x="0" y="0"/>
            <a:chExt cx="12740485" cy="596809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52203"/>
              <a:ext cx="12740485" cy="587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5152" indent="-292576" lvl="1">
                <a:lnSpc>
                  <a:spcPts val="3794"/>
                </a:lnSpc>
                <a:buFont typeface="Arial"/>
                <a:buChar char="•"/>
              </a:pPr>
              <a:r>
                <a:rPr lang="en-US" sz="2710" spc="59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 Server Management Studio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08370" y="-85725"/>
              <a:ext cx="4146140" cy="940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058"/>
                </a:lnSpc>
                <a:spcBef>
                  <a:spcPct val="0"/>
                </a:spcBef>
              </a:pPr>
              <a:r>
                <a:rPr lang="en-US" b="true" sz="4327" spc="95">
                  <a:solidFill>
                    <a:srgbClr val="0063A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Database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75597"/>
              <a:ext cx="12740485" cy="3092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5152" indent="-292576" lvl="1">
                <a:lnSpc>
                  <a:spcPts val="379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10" spc="59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</a:t>
              </a:r>
              <a:r>
                <a:rPr lang="en-US" sz="2710" spc="59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isual Studio</a:t>
              </a:r>
            </a:p>
            <a:p>
              <a:pPr algn="l" marL="585152" indent="-292576" lvl="1">
                <a:lnSpc>
                  <a:spcPts val="379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10" spc="59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Visual Studio Code</a:t>
              </a:r>
            </a:p>
            <a:p>
              <a:pPr algn="l" marL="585152" indent="-292576" lvl="1">
                <a:lnSpc>
                  <a:spcPts val="379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10" spc="59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Postman (API testing)</a:t>
              </a:r>
            </a:p>
            <a:p>
              <a:pPr algn="l" marL="585152" indent="-292576" lvl="1">
                <a:lnSpc>
                  <a:spcPts val="379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10" spc="59" strike="noStrike" u="none">
                  <a:solidFill>
                    <a:srgbClr val="0063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 Server Management Studio</a:t>
              </a:r>
            </a:p>
            <a:p>
              <a:pPr algn="l" marL="0" indent="0" lvl="0">
                <a:lnSpc>
                  <a:spcPts val="3794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8370" y="1982422"/>
              <a:ext cx="2616344" cy="940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058"/>
                </a:lnSpc>
                <a:spcBef>
                  <a:spcPct val="0"/>
                </a:spcBef>
              </a:pPr>
              <a:r>
                <a:rPr lang="en-US" b="true" sz="4327" spc="95">
                  <a:solidFill>
                    <a:srgbClr val="0063A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Tools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08424" y="1235215"/>
            <a:ext cx="585705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6"/>
              </a:lnSpc>
              <a:spcBef>
                <a:spcPct val="0"/>
              </a:spcBef>
            </a:pPr>
            <a:r>
              <a:rPr lang="en-US" b="true" sz="5922" spc="213">
                <a:solidFill>
                  <a:srgbClr val="0063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 Stack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8373898"/>
            <a:ext cx="5826380" cy="3411081"/>
          </a:xfrm>
          <a:custGeom>
            <a:avLst/>
            <a:gdLst/>
            <a:ahLst/>
            <a:cxnLst/>
            <a:rect r="r" b="b" t="t" l="l"/>
            <a:pathLst>
              <a:path h="3411081" w="5826380">
                <a:moveTo>
                  <a:pt x="0" y="0"/>
                </a:moveTo>
                <a:lnTo>
                  <a:pt x="5826380" y="0"/>
                </a:lnTo>
                <a:lnTo>
                  <a:pt x="5826380" y="3411080"/>
                </a:lnTo>
                <a:lnTo>
                  <a:pt x="0" y="3411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0">
            <a:off x="12461620" y="0"/>
            <a:ext cx="5826380" cy="3411081"/>
          </a:xfrm>
          <a:custGeom>
            <a:avLst/>
            <a:gdLst/>
            <a:ahLst/>
            <a:cxnLst/>
            <a:rect r="r" b="b" t="t" l="l"/>
            <a:pathLst>
              <a:path h="3411081" w="5826380">
                <a:moveTo>
                  <a:pt x="5826380" y="3411081"/>
                </a:moveTo>
                <a:lnTo>
                  <a:pt x="0" y="3411081"/>
                </a:lnTo>
                <a:lnTo>
                  <a:pt x="0" y="0"/>
                </a:lnTo>
                <a:lnTo>
                  <a:pt x="5826380" y="0"/>
                </a:lnTo>
                <a:lnTo>
                  <a:pt x="5826380" y="34110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095519" cy="8748869"/>
          </a:xfrm>
          <a:custGeom>
            <a:avLst/>
            <a:gdLst/>
            <a:ahLst/>
            <a:cxnLst/>
            <a:rect r="r" b="b" t="t" l="l"/>
            <a:pathLst>
              <a:path h="8748869" w="16095519">
                <a:moveTo>
                  <a:pt x="0" y="0"/>
                </a:moveTo>
                <a:lnTo>
                  <a:pt x="16095519" y="0"/>
                </a:lnTo>
                <a:lnTo>
                  <a:pt x="16095519" y="8748869"/>
                </a:lnTo>
                <a:lnTo>
                  <a:pt x="0" y="874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-95250"/>
            <a:ext cx="5032487" cy="89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ER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156369" y="4264533"/>
            <a:ext cx="10268693" cy="1748057"/>
          </a:xfrm>
          <a:custGeom>
            <a:avLst/>
            <a:gdLst/>
            <a:ahLst/>
            <a:cxnLst/>
            <a:rect r="r" b="b" t="t" l="l"/>
            <a:pathLst>
              <a:path h="1748057" w="10268693">
                <a:moveTo>
                  <a:pt x="0" y="0"/>
                </a:moveTo>
                <a:lnTo>
                  <a:pt x="10268693" y="0"/>
                </a:lnTo>
                <a:lnTo>
                  <a:pt x="10268693" y="1748057"/>
                </a:lnTo>
                <a:lnTo>
                  <a:pt x="0" y="174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" r="0" b="-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4343" y="1445930"/>
            <a:ext cx="16887991" cy="8085126"/>
          </a:xfrm>
          <a:custGeom>
            <a:avLst/>
            <a:gdLst/>
            <a:ahLst/>
            <a:cxnLst/>
            <a:rect r="r" b="b" t="t" l="l"/>
            <a:pathLst>
              <a:path h="8085126" w="16887991">
                <a:moveTo>
                  <a:pt x="0" y="0"/>
                </a:moveTo>
                <a:lnTo>
                  <a:pt x="16887991" y="0"/>
                </a:lnTo>
                <a:lnTo>
                  <a:pt x="16887991" y="8085126"/>
                </a:lnTo>
                <a:lnTo>
                  <a:pt x="0" y="808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4343" y="568204"/>
            <a:ext cx="3974973" cy="122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4119" spc="-7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User DashBoard</a:t>
            </a:r>
          </a:p>
          <a:p>
            <a:pPr algn="l">
              <a:lnSpc>
                <a:spcPts val="476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936" y="1028700"/>
            <a:ext cx="17652604" cy="8012181"/>
          </a:xfrm>
          <a:custGeom>
            <a:avLst/>
            <a:gdLst/>
            <a:ahLst/>
            <a:cxnLst/>
            <a:rect r="r" b="b" t="t" l="l"/>
            <a:pathLst>
              <a:path h="8012181" w="17652604">
                <a:moveTo>
                  <a:pt x="0" y="0"/>
                </a:moveTo>
                <a:lnTo>
                  <a:pt x="17652605" y="0"/>
                </a:lnTo>
                <a:lnTo>
                  <a:pt x="17652605" y="8012181"/>
                </a:lnTo>
                <a:lnTo>
                  <a:pt x="0" y="8012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73" b="-12512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678" y="1028700"/>
            <a:ext cx="17695721" cy="8316989"/>
          </a:xfrm>
          <a:custGeom>
            <a:avLst/>
            <a:gdLst/>
            <a:ahLst/>
            <a:cxnLst/>
            <a:rect r="r" b="b" t="t" l="l"/>
            <a:pathLst>
              <a:path h="8316989" w="17695721">
                <a:moveTo>
                  <a:pt x="0" y="0"/>
                </a:moveTo>
                <a:lnTo>
                  <a:pt x="17695721" y="0"/>
                </a:lnTo>
                <a:lnTo>
                  <a:pt x="17695721" y="8316989"/>
                </a:lnTo>
                <a:lnTo>
                  <a:pt x="0" y="831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5110" y="417395"/>
            <a:ext cx="4284916" cy="122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4119" spc="-7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Agent DashBoard</a:t>
            </a:r>
          </a:p>
          <a:p>
            <a:pPr algn="l">
              <a:lnSpc>
                <a:spcPts val="476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DAG9oHAA_68</dc:identifier>
  <dcterms:modified xsi:type="dcterms:W3CDTF">2011-08-01T06:04:30Z</dcterms:modified>
  <cp:revision>1</cp:revision>
  <dc:title>Smart Ticket System ppt</dc:title>
</cp:coreProperties>
</file>